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4" r:id="rId7"/>
    <p:sldId id="282" r:id="rId8"/>
    <p:sldId id="283" r:id="rId9"/>
    <p:sldId id="285" r:id="rId10"/>
    <p:sldId id="286" r:id="rId11"/>
    <p:sldId id="289" r:id="rId12"/>
    <p:sldId id="287" r:id="rId13"/>
    <p:sldId id="292" r:id="rId14"/>
    <p:sldId id="293" r:id="rId15"/>
    <p:sldId id="294" r:id="rId16"/>
    <p:sldId id="291" r:id="rId17"/>
    <p:sldId id="296" r:id="rId18"/>
    <p:sldId id="297" r:id="rId19"/>
    <p:sldId id="316" r:id="rId20"/>
    <p:sldId id="288" r:id="rId21"/>
    <p:sldId id="290" r:id="rId22"/>
    <p:sldId id="298" r:id="rId23"/>
    <p:sldId id="299" r:id="rId24"/>
    <p:sldId id="317" r:id="rId25"/>
    <p:sldId id="300" r:id="rId26"/>
    <p:sldId id="302" r:id="rId27"/>
    <p:sldId id="307" r:id="rId28"/>
    <p:sldId id="301" r:id="rId29"/>
    <p:sldId id="303" r:id="rId30"/>
    <p:sldId id="328" r:id="rId31"/>
    <p:sldId id="304" r:id="rId32"/>
    <p:sldId id="318" r:id="rId33"/>
    <p:sldId id="323" r:id="rId34"/>
    <p:sldId id="324" r:id="rId35"/>
    <p:sldId id="326" r:id="rId36"/>
    <p:sldId id="322" r:id="rId37"/>
    <p:sldId id="325" r:id="rId38"/>
    <p:sldId id="327" r:id="rId39"/>
    <p:sldId id="330" r:id="rId40"/>
    <p:sldId id="338" r:id="rId41"/>
    <p:sldId id="329" r:id="rId42"/>
    <p:sldId id="337" r:id="rId43"/>
    <p:sldId id="305" r:id="rId44"/>
    <p:sldId id="306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9" r:id="rId54"/>
    <p:sldId id="331" r:id="rId55"/>
    <p:sldId id="332" r:id="rId56"/>
    <p:sldId id="333" r:id="rId57"/>
    <p:sldId id="334" r:id="rId58"/>
    <p:sldId id="335" r:id="rId59"/>
    <p:sldId id="336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8" d="100"/>
          <a:sy n="88" d="100"/>
        </p:scale>
        <p:origin x="48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ryptodatadownload.com/data/bitstamp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r/rsi.asp#:~:text=The%20Formula%20for%20the%20RSI&amp;text=The%20standard%20is%20to%20use,average%20loss%20of%20%E2%88%920.8%25" TargetMode="External"/><Relationship Id="rId2" Type="http://schemas.openxmlformats.org/officeDocument/2006/relationships/hyperlink" Target="https://www.cryptodatadownload.com/data/bitstamp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ikit-learn.org/stable/modules/generated/sklearn.tree.DecisionTreeClassifier.html#sklearn.tree.DecisionTreeClassifier" TargetMode="External"/><Relationship Id="rId4" Type="http://schemas.openxmlformats.org/officeDocument/2006/relationships/hyperlink" Target="https://www.roelpeters.be/many-ways-to-calculate-the-rsi-in-python-pandas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Predicting Bitcoin Price by the Minute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Nader Liddawi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0526-3547-407C-B73E-04310BC99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CFA39-31FF-44C7-912F-B41581753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bitcoin minute tick data on which to fit (i.e., train) the logistic regression model</a:t>
            </a:r>
          </a:p>
          <a:p>
            <a:r>
              <a:rPr lang="en-US" dirty="0"/>
              <a:t>Data will be of bitcoin spot closing price per minute from Jan. 2021 to March 2022</a:t>
            </a:r>
          </a:p>
          <a:p>
            <a:r>
              <a:rPr lang="en-US" dirty="0"/>
              <a:t>Over 600,000 data points, with active weekend trading</a:t>
            </a:r>
          </a:p>
          <a:p>
            <a:r>
              <a:rPr lang="en-US" dirty="0"/>
              <a:t>Data Source: </a:t>
            </a:r>
            <a:r>
              <a:rPr lang="en-US" dirty="0">
                <a:hlinkClick r:id="rId2"/>
              </a:rPr>
              <a:t>https://www.cryptodatadownload.com/data/bitstamp/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473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EC2A2A-8737-4613-8CAB-2125C2655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842" y="0"/>
            <a:ext cx="713761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CB56E8-45D5-448B-B648-DBBAAF762612}"/>
              </a:ext>
            </a:extLst>
          </p:cNvPr>
          <p:cNvSpPr txBox="1"/>
          <p:nvPr/>
        </p:nvSpPr>
        <p:spPr>
          <a:xfrm>
            <a:off x="9975322" y="2729754"/>
            <a:ext cx="2037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615,259 minute ticks of Bitcoin spot price</a:t>
            </a:r>
          </a:p>
        </p:txBody>
      </p:sp>
    </p:spTree>
    <p:extLst>
      <p:ext uri="{BB962C8B-B14F-4D97-AF65-F5344CB8AC3E}">
        <p14:creationId xmlns:p14="http://schemas.microsoft.com/office/powerpoint/2010/main" val="1400276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FB15-75EE-476F-9B4F-AC1339854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485D8-2081-4D95-9DCF-D3BD52DD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split the data into 80/20 divide to avoid over-fitting our model to the idiosyncrasies of a sample set</a:t>
            </a:r>
          </a:p>
          <a:p>
            <a:r>
              <a:rPr lang="en-US" dirty="0"/>
              <a:t>80% of the first part of the data from Jan. 2021 to Dec 2021 will be used to fit the model to get our B0 and B1 estimates</a:t>
            </a:r>
          </a:p>
          <a:p>
            <a:r>
              <a:rPr lang="en-US" dirty="0"/>
              <a:t>20% of the last part of the data will be used to test whether our fitted model predicts accurately untrained data, by taking the y-values of the test set (0 or 1) and comparing against the y prediction (0 or 1)</a:t>
            </a:r>
          </a:p>
        </p:txBody>
      </p:sp>
    </p:spTree>
    <p:extLst>
      <p:ext uri="{BB962C8B-B14F-4D97-AF65-F5344CB8AC3E}">
        <p14:creationId xmlns:p14="http://schemas.microsoft.com/office/powerpoint/2010/main" val="3945288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CA21-AD1F-4D54-8151-B09CB258F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Data: Y-Value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DF295-DADF-470F-8E8C-B67546470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622380" cy="3714749"/>
          </a:xfrm>
        </p:spPr>
        <p:txBody>
          <a:bodyPr/>
          <a:lstStyle/>
          <a:p>
            <a:r>
              <a:rPr lang="en-US" dirty="0"/>
              <a:t>Y-value of training data (on which we will fit the model) is either 0 or 1</a:t>
            </a:r>
          </a:p>
          <a:p>
            <a:r>
              <a:rPr lang="en-US" dirty="0"/>
              <a:t>0 represents a Down minute tick (i.e., a negative return on the minute)</a:t>
            </a:r>
          </a:p>
          <a:p>
            <a:r>
              <a:rPr lang="en-US" dirty="0"/>
              <a:t>1 represents a Up minute tick (i.e., a positive return on the minute)</a:t>
            </a:r>
          </a:p>
          <a:p>
            <a:r>
              <a:rPr lang="en-US" dirty="0"/>
              <a:t>We begin Y-values on 1/1/2021 one minute past midnight until 12/8/2021 19:25 (EST)</a:t>
            </a:r>
          </a:p>
          <a:p>
            <a:r>
              <a:rPr lang="en-US" dirty="0"/>
              <a:t>492,202 data points</a:t>
            </a:r>
          </a:p>
        </p:txBody>
      </p:sp>
    </p:spTree>
    <p:extLst>
      <p:ext uri="{BB962C8B-B14F-4D97-AF65-F5344CB8AC3E}">
        <p14:creationId xmlns:p14="http://schemas.microsoft.com/office/powerpoint/2010/main" val="411405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F02D4-D287-498C-98D0-573C41444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Data: X-Value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318D1-867E-4813-ADEA-63078D597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X-value of training data is lag 1, which is the return of the last minute</a:t>
            </a:r>
          </a:p>
          <a:p>
            <a:r>
              <a:rPr lang="en-US" dirty="0"/>
              <a:t>That is, lag 1 is last minute’s return that will be used to predict current minute’s classification as either Up or Down (positive or negative return)</a:t>
            </a:r>
          </a:p>
          <a:p>
            <a:r>
              <a:rPr lang="en-US" dirty="0"/>
              <a:t>Constant, representing y-intercept, will equal arbitrarily to 1</a:t>
            </a:r>
          </a:p>
          <a:p>
            <a:r>
              <a:rPr lang="en-US" dirty="0"/>
              <a:t>Value of constant estimate does not matter; the constant merely adjusts the average fitted probabilities to the proportion of ones in the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695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30D19-7909-4E31-8CDC-015B9EA5D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X-Variable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3EE0-74C3-4155-B7D5-102F6DAA9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choose any number of X variables to predict whether future value will be up or down</a:t>
            </a:r>
          </a:p>
          <a:p>
            <a:r>
              <a:rPr lang="en-US" dirty="0"/>
              <a:t>For example, we can choose lag 2 and lag 3 (return of two and three minutes ago) or we can choose volume at lag 7, etc.</a:t>
            </a:r>
          </a:p>
          <a:p>
            <a:r>
              <a:rPr lang="en-US" dirty="0"/>
              <a:t>Choose X variables that are useful information for prediction</a:t>
            </a:r>
          </a:p>
          <a:p>
            <a:r>
              <a:rPr lang="en-US" dirty="0"/>
              <a:t>We chose only lag 1 returns because adding other X-variables, as we will see via live demonstration, will not produce greater predictive power</a:t>
            </a:r>
          </a:p>
        </p:txBody>
      </p:sp>
    </p:spTree>
    <p:extLst>
      <p:ext uri="{BB962C8B-B14F-4D97-AF65-F5344CB8AC3E}">
        <p14:creationId xmlns:p14="http://schemas.microsoft.com/office/powerpoint/2010/main" val="1535444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F45A7-518E-473D-86B4-19D04F467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10253"/>
            <a:ext cx="10353762" cy="1257300"/>
          </a:xfrm>
        </p:spPr>
        <p:txBody>
          <a:bodyPr/>
          <a:lstStyle/>
          <a:p>
            <a:r>
              <a:rPr lang="en-US" dirty="0"/>
              <a:t>Table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354CD-9D42-426E-A5FE-2269771CF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467" y="1786095"/>
            <a:ext cx="10353762" cy="113045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Y-value is the Direction column, which is either 0 if current minute has negative return or 1 if current minute has positive return</a:t>
            </a:r>
          </a:p>
          <a:p>
            <a:r>
              <a:rPr lang="en-US" dirty="0"/>
              <a:t>X-value is Lag 1, the return of the previous minute; more lags are shown for illustration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69C87D-CFD5-47A1-9CC7-7E6B04194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801" y="3147763"/>
            <a:ext cx="8294605" cy="318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20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611D0-3BDD-4D09-92BD-2DEDD33F9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MLE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2EB51-B1C4-47D0-8F8C-EAF27FDB4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900767"/>
          </a:xfrm>
        </p:spPr>
        <p:txBody>
          <a:bodyPr/>
          <a:lstStyle/>
          <a:p>
            <a:r>
              <a:rPr lang="en-US" dirty="0"/>
              <a:t>We can use programming language R or Python to automatically output our fitted model using Maximum Likelihood Estimation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A4484-28B5-4F59-BAAC-4B8BDBD89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791"/>
            <a:ext cx="12192000" cy="380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96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282EF-D9DF-43A3-A920-07A75A2D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MLE Coefficients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65BCB-9D82-4B20-BE68-9392330F6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97030" cy="1698159"/>
          </a:xfrm>
        </p:spPr>
        <p:txBody>
          <a:bodyPr>
            <a:normAutofit fontScale="92500"/>
          </a:bodyPr>
          <a:lstStyle/>
          <a:p>
            <a:r>
              <a:rPr lang="en-US" dirty="0"/>
              <a:t>The B0 coefficient estimate (i.e., const) that represents the intercept and the B1 coefficient estimate (i.e., Lag 1) that represents the log-odds decrease (-0.42) of Up minute for every unit increase in X are both significant to our model’s predictive power since the p-values are 0 and the z-scores are above 1.96 or below -1.96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E6ED1-50F1-483B-9660-342E26F56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4" y="3880791"/>
            <a:ext cx="12192000" cy="246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49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ECEB8-B66F-4189-950F-C1C42A95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Data: Y-Value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79A1D-40CB-4339-920C-E00F84C71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Y-value of the Testing Data is simply 0 or 1 (Down or Up minute returns) from the last 20% of our time series data</a:t>
            </a:r>
          </a:p>
          <a:p>
            <a:r>
              <a:rPr lang="en-US" dirty="0"/>
              <a:t>More precisely, starting 12/8/2021 19:26 until 3/4/2022 6:20 hour (EST)</a:t>
            </a:r>
          </a:p>
          <a:p>
            <a:r>
              <a:rPr lang="en-US" dirty="0"/>
              <a:t>123,051 data points</a:t>
            </a:r>
          </a:p>
        </p:txBody>
      </p:sp>
    </p:spTree>
    <p:extLst>
      <p:ext uri="{BB962C8B-B14F-4D97-AF65-F5344CB8AC3E}">
        <p14:creationId xmlns:p14="http://schemas.microsoft.com/office/powerpoint/2010/main" val="3922727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Bitcoin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053C97-BC4A-4B14-870A-6EE26F4F5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Digital currency</a:t>
            </a:r>
          </a:p>
          <a:p>
            <a:r>
              <a:rPr lang="en-US" dirty="0"/>
              <a:t>Decentralized and Anonymous </a:t>
            </a:r>
          </a:p>
          <a:p>
            <a:r>
              <a:rPr lang="en-US" dirty="0"/>
              <a:t>Based on Cryptography (math discipline)</a:t>
            </a:r>
          </a:p>
          <a:p>
            <a:r>
              <a:rPr lang="en-US" dirty="0"/>
              <a:t>Popular in financial markets since 2017</a:t>
            </a:r>
          </a:p>
          <a:p>
            <a:r>
              <a:rPr lang="en-US" dirty="0"/>
              <a:t>Spot vs. Futures</a:t>
            </a:r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56B45-D300-4BE3-AE89-4BE97A31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Data: X-Value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6A40A-9BEC-4A27-AAB4-97B5B26F2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2634227"/>
          </a:xfrm>
        </p:spPr>
        <p:txBody>
          <a:bodyPr>
            <a:normAutofit/>
          </a:bodyPr>
          <a:lstStyle/>
          <a:p>
            <a:r>
              <a:rPr lang="en-US" dirty="0"/>
              <a:t>X-value of the testing data will be Lag 1 return of the last 20% of the data set</a:t>
            </a:r>
          </a:p>
          <a:p>
            <a:r>
              <a:rPr lang="en-US" dirty="0"/>
              <a:t>Our computer program calculates the Lag 1 returns for each minute</a:t>
            </a:r>
          </a:p>
          <a:p>
            <a:r>
              <a:rPr lang="en-US" dirty="0"/>
              <a:t>Our program then plugs these X = Lag 1 returns into the Fitted Model and returns the predicted values p(X), ranging continuously from 0 to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275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6B90-03DB-4DFA-9779-658E8A6F3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07" y="145899"/>
            <a:ext cx="10353762" cy="1257300"/>
          </a:xfrm>
        </p:spPr>
        <p:txBody>
          <a:bodyPr/>
          <a:lstStyle/>
          <a:p>
            <a:r>
              <a:rPr lang="en-US" dirty="0"/>
              <a:t>Y Predictions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ED7BA3-6C5E-4FD8-81F8-8581BF916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16" y="4974126"/>
            <a:ext cx="11762131" cy="16647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If 0 &lt;= p(X) &lt; 0.5, then classify as 0 (i.e., Down minute)</a:t>
            </a:r>
          </a:p>
          <a:p>
            <a:r>
              <a:rPr lang="en-US" dirty="0"/>
              <a:t>If 0.5 &lt;= p(X) &lt;= 1, then classify as 1 (i.e., Up minute)</a:t>
            </a:r>
          </a:p>
          <a:p>
            <a:r>
              <a:rPr lang="en-US" dirty="0"/>
              <a:t>We can then compare the predicted values against the actual Y-values of the testing data set via a Confusion Matrix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574403-9081-4433-AB30-66A6C6969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522"/>
            <a:ext cx="12192000" cy="365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01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040CA-8580-4E6E-85E3-DB6A11FB2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Power: Confusion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C4A71-D3D6-490B-9A35-E1B3A46A4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the Confusion Matrix to produce true positives and true negatives against false positives and false negatives</a:t>
            </a:r>
          </a:p>
          <a:p>
            <a:r>
              <a:rPr lang="en-US" dirty="0"/>
              <a:t>True Positive: We predict Up minute when Up minute is true</a:t>
            </a:r>
          </a:p>
          <a:p>
            <a:r>
              <a:rPr lang="en-US" dirty="0"/>
              <a:t>True Negative: We predict Down minute when Down minute is true</a:t>
            </a:r>
          </a:p>
          <a:p>
            <a:r>
              <a:rPr lang="en-US" dirty="0"/>
              <a:t>False Positive: We predict Up minute when Down minute is true</a:t>
            </a:r>
          </a:p>
          <a:p>
            <a:r>
              <a:rPr lang="en-US" dirty="0"/>
              <a:t>False Negative: We predict Down minute when Up minute is true</a:t>
            </a:r>
          </a:p>
        </p:txBody>
      </p:sp>
    </p:spTree>
    <p:extLst>
      <p:ext uri="{BB962C8B-B14F-4D97-AF65-F5344CB8AC3E}">
        <p14:creationId xmlns:p14="http://schemas.microsoft.com/office/powerpoint/2010/main" val="727928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0157-95BC-4491-B0F1-4158DE089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28239"/>
            <a:ext cx="10353762" cy="1257300"/>
          </a:xfrm>
        </p:spPr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F358A-8A14-4311-8C95-182C9689A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92060"/>
            <a:ext cx="4503267" cy="253888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Accurate:</a:t>
            </a:r>
          </a:p>
          <a:p>
            <a:pPr lvl="1"/>
            <a:r>
              <a:rPr lang="en-US" dirty="0"/>
              <a:t>True Positive: 45,075</a:t>
            </a:r>
          </a:p>
          <a:p>
            <a:pPr lvl="1"/>
            <a:r>
              <a:rPr lang="en-US" dirty="0"/>
              <a:t>True Negative: 19,445</a:t>
            </a:r>
          </a:p>
          <a:p>
            <a:r>
              <a:rPr lang="en-US" dirty="0"/>
              <a:t>Not Accurate:</a:t>
            </a:r>
          </a:p>
          <a:p>
            <a:pPr lvl="1"/>
            <a:r>
              <a:rPr lang="en-US" dirty="0"/>
              <a:t>False Positive: 40,421</a:t>
            </a:r>
          </a:p>
          <a:p>
            <a:pPr lvl="1"/>
            <a:r>
              <a:rPr lang="en-US" dirty="0"/>
              <a:t>False Negative: 18,110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E5FFF-D08A-4CC6-B34B-E878BEA0A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997" y="4205717"/>
            <a:ext cx="5133975" cy="20955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F52B41-D7D9-4E0C-8DCC-BA26F2984B99}"/>
              </a:ext>
            </a:extLst>
          </p:cNvPr>
          <p:cNvSpPr txBox="1">
            <a:spLocks/>
          </p:cNvSpPr>
          <p:nvPr/>
        </p:nvSpPr>
        <p:spPr>
          <a:xfrm>
            <a:off x="7016295" y="1353454"/>
            <a:ext cx="4503267" cy="253888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Random Guessing:</a:t>
            </a:r>
          </a:p>
          <a:p>
            <a:pPr lvl="1"/>
            <a:r>
              <a:rPr lang="en-US" dirty="0"/>
              <a:t>50% (Frequentist Inference)</a:t>
            </a:r>
          </a:p>
          <a:p>
            <a:r>
              <a:rPr lang="en-US" dirty="0"/>
              <a:t>Model Accuracy:</a:t>
            </a:r>
          </a:p>
          <a:p>
            <a:pPr lvl="1"/>
            <a:r>
              <a:rPr lang="en-US" dirty="0"/>
              <a:t>64,520 / 123,051 = 52.43% </a:t>
            </a:r>
          </a:p>
        </p:txBody>
      </p:sp>
    </p:spTree>
    <p:extLst>
      <p:ext uri="{BB962C8B-B14F-4D97-AF65-F5344CB8AC3E}">
        <p14:creationId xmlns:p14="http://schemas.microsoft.com/office/powerpoint/2010/main" val="2097476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AEFC-04E0-46EC-86D9-67CC03AC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569" y="322996"/>
            <a:ext cx="10353762" cy="1257300"/>
          </a:xfrm>
        </p:spPr>
        <p:txBody>
          <a:bodyPr/>
          <a:lstStyle/>
          <a:p>
            <a:r>
              <a:rPr lang="en-US" dirty="0"/>
              <a:t>Visualizing the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84F26-DE40-49BA-82DC-FF7B6ED3C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703" y="1472719"/>
            <a:ext cx="8404593" cy="53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71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FE093-2134-40BD-8FA9-D1C028D3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70" y="442913"/>
            <a:ext cx="10353762" cy="12573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C137D-DE4D-4F40-92D6-CE16F02CD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202" y="1650936"/>
            <a:ext cx="10353762" cy="1464141"/>
          </a:xfrm>
        </p:spPr>
        <p:txBody>
          <a:bodyPr/>
          <a:lstStyle/>
          <a:p>
            <a:r>
              <a:rPr lang="en-US" dirty="0"/>
              <a:t>Suppose we want to predict future minute tick given that we already know the last minute’s return via market observation</a:t>
            </a:r>
          </a:p>
          <a:p>
            <a:r>
              <a:rPr lang="en-US" dirty="0"/>
              <a:t>Let us say that last minute’s return was -0.025% (or -0.00025)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C28AF-A47B-4207-BC48-69A4A64EA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56" y="3321018"/>
            <a:ext cx="9886950" cy="165735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17F87B-D18A-4BEC-A5C1-58386AE225DB}"/>
              </a:ext>
            </a:extLst>
          </p:cNvPr>
          <p:cNvSpPr txBox="1">
            <a:spLocks/>
          </p:cNvSpPr>
          <p:nvPr/>
        </p:nvSpPr>
        <p:spPr>
          <a:xfrm>
            <a:off x="871450" y="5184309"/>
            <a:ext cx="10353762" cy="146414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Probability p(X) equals 0.5061 via Fitted Regression Model</a:t>
            </a:r>
          </a:p>
          <a:p>
            <a:r>
              <a:rPr lang="en-US" dirty="0"/>
              <a:t>Since p(X) &gt;= 0.50, we classify the future minute tick as Up and a signal </a:t>
            </a:r>
            <a:r>
              <a:rPr lang="en-US" u="sng" dirty="0"/>
              <a:t>not</a:t>
            </a:r>
            <a:r>
              <a:rPr lang="en-US" dirty="0"/>
              <a:t> to buy or, alternatively, a signal to sell</a:t>
            </a:r>
          </a:p>
        </p:txBody>
      </p:sp>
    </p:spTree>
    <p:extLst>
      <p:ext uri="{BB962C8B-B14F-4D97-AF65-F5344CB8AC3E}">
        <p14:creationId xmlns:p14="http://schemas.microsoft.com/office/powerpoint/2010/main" val="3778609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66EAB-F0ED-453A-BF63-F2F37134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118" y="106897"/>
            <a:ext cx="10353762" cy="1257300"/>
          </a:xfrm>
        </p:spPr>
        <p:txBody>
          <a:bodyPr/>
          <a:lstStyle/>
          <a:p>
            <a:r>
              <a:rPr lang="en-US" dirty="0"/>
              <a:t>Conclusion: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71A34-7578-475E-A37D-81A206135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131" y="1321763"/>
            <a:ext cx="10353762" cy="50357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Though the model is marginally better than guessing, it is not random and there is significant information in the past return value in predicting future classification</a:t>
            </a:r>
          </a:p>
          <a:p>
            <a:r>
              <a:rPr lang="en-US" dirty="0"/>
              <a:t>In other words, the model can bias the decision when to buy or sell instead of randomly choosing to buy or sell throughout the day</a:t>
            </a:r>
          </a:p>
          <a:p>
            <a:r>
              <a:rPr lang="en-US" dirty="0"/>
              <a:t>Of course, it is extraordinarily difficult, if not impossible, to predict future returns especially with such short time horizons because you are trying to model human decision-making which is a problem in psychology</a:t>
            </a:r>
          </a:p>
          <a:p>
            <a:r>
              <a:rPr lang="en-US" dirty="0"/>
              <a:t>The logistic regression is very simple and took only one X input (i.e., Lag 1)</a:t>
            </a:r>
          </a:p>
          <a:p>
            <a:r>
              <a:rPr lang="en-US" dirty="0"/>
              <a:t>However, this model can serve as just one signal in a more complex model Market Makers can use to automatically determine whether the bitcoin will go up or down next minute (i.e., whether to sell or buy)</a:t>
            </a:r>
          </a:p>
        </p:txBody>
      </p:sp>
    </p:spTree>
    <p:extLst>
      <p:ext uri="{BB962C8B-B14F-4D97-AF65-F5344CB8AC3E}">
        <p14:creationId xmlns:p14="http://schemas.microsoft.com/office/powerpoint/2010/main" val="161629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5781-D66B-41F2-B0D1-7D6B3E73E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71" y="2583473"/>
            <a:ext cx="10353762" cy="1257300"/>
          </a:xfrm>
        </p:spPr>
        <p:txBody>
          <a:bodyPr/>
          <a:lstStyle/>
          <a:p>
            <a:r>
              <a:rPr lang="en-US" dirty="0"/>
              <a:t>Further Study</a:t>
            </a:r>
          </a:p>
        </p:txBody>
      </p:sp>
    </p:spTree>
    <p:extLst>
      <p:ext uri="{BB962C8B-B14F-4D97-AF65-F5344CB8AC3E}">
        <p14:creationId xmlns:p14="http://schemas.microsoft.com/office/powerpoint/2010/main" val="1399721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E6A2-8AE8-48F3-8AFE-CF18AB6C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Improvement: Classification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AAF69-2C37-429F-A8BB-F55C2E201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using simple logistic regression alone, we can implement in Python a tree of multiple </a:t>
            </a:r>
            <a:r>
              <a:rPr lang="en-US" i="1" dirty="0"/>
              <a:t>signals</a:t>
            </a:r>
            <a:r>
              <a:rPr lang="en-US" dirty="0"/>
              <a:t> at each node (with Lag 1 being just one) to determine whether to buy or not to buy at a particular minute.</a:t>
            </a:r>
          </a:p>
          <a:p>
            <a:r>
              <a:rPr lang="en-US" dirty="0"/>
              <a:t>Other signals can consist of RSI, z-score, etc.</a:t>
            </a:r>
          </a:p>
          <a:p>
            <a:r>
              <a:rPr lang="en-US" dirty="0"/>
              <a:t>RSI measures over-bought or over-sold conditions </a:t>
            </a:r>
            <a:r>
              <a:rPr lang="en-US" u="sng" dirty="0"/>
              <a:t>based on returns of previous 14 periods</a:t>
            </a:r>
            <a:r>
              <a:rPr lang="en-US" dirty="0"/>
              <a:t> (i.e., 14 minutes)</a:t>
            </a:r>
            <a:endParaRPr lang="en-US" u="sng" dirty="0"/>
          </a:p>
          <a:p>
            <a:r>
              <a:rPr lang="en-US" dirty="0"/>
              <a:t>Z-score measures the standard deviation of </a:t>
            </a:r>
            <a:r>
              <a:rPr lang="en-US" u="sng" dirty="0"/>
              <a:t>Lag 1’s return</a:t>
            </a:r>
          </a:p>
        </p:txBody>
      </p:sp>
    </p:spTree>
    <p:extLst>
      <p:ext uri="{BB962C8B-B14F-4D97-AF65-F5344CB8AC3E}">
        <p14:creationId xmlns:p14="http://schemas.microsoft.com/office/powerpoint/2010/main" val="1965586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CC119-CB67-4FB7-86EB-2C0DC209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6713"/>
            <a:ext cx="10353762" cy="1257300"/>
          </a:xfrm>
        </p:spPr>
        <p:txBody>
          <a:bodyPr/>
          <a:lstStyle/>
          <a:p>
            <a:r>
              <a:rPr lang="en-US" dirty="0"/>
              <a:t>Relative Strength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D32EA-67CD-4A7F-92E4-4FFF8F49F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882" y="1569663"/>
            <a:ext cx="10415675" cy="3254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RSI is a momentum indicator that measures whether an asset is over-bought (with RSI&gt;70) or over-sold (with RSI&lt;30)</a:t>
            </a:r>
          </a:p>
          <a:p>
            <a:r>
              <a:rPr lang="en-US" dirty="0"/>
              <a:t>Basically, RSI measures the rate of change of the current period relative to the last 14 periods</a:t>
            </a:r>
          </a:p>
          <a:p>
            <a:r>
              <a:rPr lang="en-US" dirty="0"/>
              <a:t>A rate of change too large in either direction can indicate a temporary reversal of trend</a:t>
            </a:r>
          </a:p>
          <a:p>
            <a:r>
              <a:rPr lang="en-US" dirty="0"/>
              <a:t>Constant 14, by convention, is the look-back period used to calculate the average gain or loss in Step 1</a:t>
            </a:r>
          </a:p>
          <a:p>
            <a:r>
              <a:rPr lang="en-US" dirty="0"/>
              <a:t>Step 2 of RSI is the smoothing function </a:t>
            </a:r>
          </a:p>
          <a:p>
            <a:r>
              <a:rPr lang="en-US" dirty="0"/>
              <a:t>See Investopedia for further study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6A306-A915-4847-BADE-C0FF6054C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81" y="5167313"/>
            <a:ext cx="4738181" cy="1190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B7598E-1511-4D4B-8C89-FDA820709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322" y="5167313"/>
            <a:ext cx="6334045" cy="117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09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4BE2D-0FF7-4D91-9A47-53DD5F7BF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88" y="98669"/>
            <a:ext cx="10353762" cy="1257300"/>
          </a:xfrm>
        </p:spPr>
        <p:txBody>
          <a:bodyPr/>
          <a:lstStyle/>
          <a:p>
            <a:r>
              <a:rPr lang="en-US" dirty="0"/>
              <a:t>Bitcoin Futures Daily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3AED3-6C6B-4404-AEB8-10B285623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969"/>
            <a:ext cx="12192000" cy="550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2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9969F-D77C-45EF-8618-8D4CA91A0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451" y="348345"/>
            <a:ext cx="10353762" cy="1257300"/>
          </a:xfrm>
        </p:spPr>
        <p:txBody>
          <a:bodyPr/>
          <a:lstStyle/>
          <a:p>
            <a:r>
              <a:rPr lang="en-US" dirty="0"/>
              <a:t>Z-Score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1E822-FCC4-4898-B475-8881938D9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1706627"/>
            <a:ext cx="10353762" cy="301980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Z-score is the difference of a sample point (i.e., X) with the population mean (i.e., mu; approximated via sample mean in large samples) and normalized by the standard deviation of the population (i.e., sigma)</a:t>
            </a:r>
          </a:p>
          <a:p>
            <a:r>
              <a:rPr lang="en-US" dirty="0"/>
              <a:t>The z-score basically compares the data point with its sample mean and computes how many standard deviations from the mean the data point is</a:t>
            </a:r>
          </a:p>
          <a:p>
            <a:r>
              <a:rPr lang="en-US" dirty="0"/>
              <a:t>For example, if the data point is at the sample mean then we have z-score of 0 and if it is very far away from the mean (i.e., an outlier in normal distributions) then it may have a z-score at or above 3 deviations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6413B9-4DF6-4765-96F5-2C537DF6A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728" y="4932458"/>
            <a:ext cx="2418080" cy="110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37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B2689-4FD1-4D3F-8D38-D3862075E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515" y="114046"/>
            <a:ext cx="10353762" cy="1257300"/>
          </a:xfrm>
        </p:spPr>
        <p:txBody>
          <a:bodyPr/>
          <a:lstStyle/>
          <a:p>
            <a:r>
              <a:rPr lang="en-US" dirty="0"/>
              <a:t>Z-Table &amp; Normal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B4EEF-EE39-4738-9583-14F637712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5352288"/>
            <a:ext cx="10943697" cy="116281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Here we see a z-score of 0 when at data point is at 0.50, or midway on the normal distribution curve</a:t>
            </a:r>
          </a:p>
          <a:p>
            <a:r>
              <a:rPr lang="en-US" dirty="0"/>
              <a:t>And we see a z-score of 1.96 that represents the fact that 1-[(1-.975)*2] = 95% of all data points in the large sample should lie within 1.96 standard deviations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DA2359-6619-4596-A9B6-EA73473A4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" y="1255521"/>
            <a:ext cx="5829818" cy="3655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C54A05-7773-4E77-8E2E-D071AC669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424" y="1212570"/>
            <a:ext cx="6035040" cy="374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21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1E263-4A84-4FFD-A0CF-287CA2E3C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r>
              <a:rPr lang="en-US" dirty="0"/>
              <a:t>Classifier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848F1-0614-419C-BF77-25D48029F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595" y="1919037"/>
            <a:ext cx="10353762" cy="1075824"/>
          </a:xfrm>
        </p:spPr>
        <p:txBody>
          <a:bodyPr/>
          <a:lstStyle/>
          <a:p>
            <a:r>
              <a:rPr lang="en-US" dirty="0"/>
              <a:t>We are building a tree model to predict whether the current minute will be Up or Down (Direction) based on our 3 x-variables: Lag 1, z-score and RSI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040E1-2E9F-4BEB-A6BB-0A0C50E9D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4" y="3188370"/>
            <a:ext cx="12192000" cy="255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72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D837A-D479-4B3E-B4DE-594807574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09135"/>
            <a:ext cx="10353762" cy="1257300"/>
          </a:xfrm>
        </p:spPr>
        <p:txBody>
          <a:bodyPr/>
          <a:lstStyle/>
          <a:p>
            <a:r>
              <a:rPr lang="en-US" dirty="0"/>
              <a:t>Classification Tree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9624AD-433C-42FA-966C-594404F99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8711"/>
            <a:ext cx="12192000" cy="3260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5EE759-BEAB-4488-99A9-38EE1518BB8E}"/>
              </a:ext>
            </a:extLst>
          </p:cNvPr>
          <p:cNvSpPr txBox="1"/>
          <p:nvPr/>
        </p:nvSpPr>
        <p:spPr>
          <a:xfrm>
            <a:off x="4005150" y="5517271"/>
            <a:ext cx="407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Please Zoom Into Picture</a:t>
            </a:r>
          </a:p>
        </p:txBody>
      </p:sp>
    </p:spTree>
    <p:extLst>
      <p:ext uri="{BB962C8B-B14F-4D97-AF65-F5344CB8AC3E}">
        <p14:creationId xmlns:p14="http://schemas.microsoft.com/office/powerpoint/2010/main" val="3099305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7FFBE-A044-4EA2-847C-8F6D96E9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644" y="287952"/>
            <a:ext cx="10353762" cy="1257300"/>
          </a:xfrm>
        </p:spPr>
        <p:txBody>
          <a:bodyPr/>
          <a:lstStyle/>
          <a:p>
            <a:r>
              <a:rPr lang="en-US" dirty="0"/>
              <a:t>Classifier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EDD13-BB7F-4B4A-B464-5CDF37EBA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1607761"/>
            <a:ext cx="10486287" cy="37545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This tree has 5 levels (not including the root node); too large a level size can cause the model to over-fit the training data</a:t>
            </a:r>
          </a:p>
          <a:p>
            <a:r>
              <a:rPr lang="en-US" dirty="0"/>
              <a:t>We used the Gini index for the splitting criterion, which produces the </a:t>
            </a:r>
            <a:r>
              <a:rPr lang="en-US" i="1" dirty="0"/>
              <a:t>purest</a:t>
            </a:r>
            <a:r>
              <a:rPr lang="en-US" dirty="0"/>
              <a:t> subtrees; no complete purification occurred since max depth was set to 5</a:t>
            </a:r>
          </a:p>
          <a:p>
            <a:r>
              <a:rPr lang="en-US" dirty="0"/>
              <a:t>Our max features was set to 2</a:t>
            </a:r>
          </a:p>
          <a:p>
            <a:r>
              <a:rPr lang="en-US" dirty="0"/>
              <a:t>Pruning was not used, since penalizing complexity increased test error rate</a:t>
            </a:r>
          </a:p>
          <a:p>
            <a:r>
              <a:rPr lang="en-US" dirty="0"/>
              <a:t>The above parameter selections were found via trial-and-error* by finding which choices produced the least test error rate (and, consequently, the greatest prediction accuracy)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AFFD63-371B-4566-BB8F-A753BAE4142D}"/>
              </a:ext>
            </a:extLst>
          </p:cNvPr>
          <p:cNvSpPr txBox="1">
            <a:spLocks/>
          </p:cNvSpPr>
          <p:nvPr/>
        </p:nvSpPr>
        <p:spPr>
          <a:xfrm>
            <a:off x="919118" y="5725339"/>
            <a:ext cx="8463821" cy="58356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*Optimization and chart techniques also exist</a:t>
            </a:r>
          </a:p>
          <a:p>
            <a:r>
              <a:rPr lang="en-US" dirty="0"/>
              <a:t>See Scikit-Learn for more details on these parameters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B75932-217B-40A1-A11F-012C6E98C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305" y="5424845"/>
            <a:ext cx="3679954" cy="96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3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7BBB3-A472-461C-95BB-CE133D764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27" y="180473"/>
            <a:ext cx="10353762" cy="1257300"/>
          </a:xfrm>
        </p:spPr>
        <p:txBody>
          <a:bodyPr/>
          <a:lstStyle/>
          <a:p>
            <a:r>
              <a:rPr lang="en-US" dirty="0"/>
              <a:t>Classifier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32961-5427-4022-92A4-4CE712F73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611" y="1513973"/>
            <a:ext cx="10353762" cy="14528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found via the Confusion Matrix that our prediction accuracy increases to 61.79% while using Tree Classification from the 52.43% of the Logistic Regression</a:t>
            </a:r>
          </a:p>
          <a:p>
            <a:r>
              <a:rPr lang="en-US" dirty="0"/>
              <a:t>And the feature most important to predicting the direction is clearly the RSI, with a whopping 82% of the variation explained by the RSI alone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2214A-82F4-4C0D-BD8A-E2F85FFE3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608" y="3429500"/>
            <a:ext cx="5019884" cy="1953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3F4A38-9DCB-41F6-AF5D-C40C9AF6C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099" y="3568114"/>
            <a:ext cx="3629025" cy="16764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EF8EA7-9F86-43BD-906F-6C004CEA9DAA}"/>
              </a:ext>
            </a:extLst>
          </p:cNvPr>
          <p:cNvSpPr txBox="1">
            <a:spLocks/>
          </p:cNvSpPr>
          <p:nvPr/>
        </p:nvSpPr>
        <p:spPr>
          <a:xfrm>
            <a:off x="849627" y="5725338"/>
            <a:ext cx="8785176" cy="9521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 that these Confusion Matrix and feature importance results will be slightly different each time the code is run, since the greedy algorithm uses random permutations in tree splitting</a:t>
            </a:r>
          </a:p>
          <a:p>
            <a:r>
              <a:rPr lang="en-US" dirty="0"/>
              <a:t>You can pass the Random State parameter in the Decision Tree Classifier class to set a seed to the pseudo-random number generator, resulting in reproducible splits </a:t>
            </a:r>
          </a:p>
        </p:txBody>
      </p:sp>
    </p:spTree>
    <p:extLst>
      <p:ext uri="{BB962C8B-B14F-4D97-AF65-F5344CB8AC3E}">
        <p14:creationId xmlns:p14="http://schemas.microsoft.com/office/powerpoint/2010/main" val="2833817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ECF9A-8257-4380-9ADA-63445F490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600" y="5685692"/>
            <a:ext cx="10353762" cy="84259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See the bottom-most RSI chart to see why RSI is a stronger predictor than z-score and Lag 1</a:t>
            </a:r>
          </a:p>
          <a:p>
            <a:r>
              <a:rPr lang="en-US" dirty="0"/>
              <a:t>Over-bought condition is the higher gold line (RSI=70) that corresponds to a sharp fall in bitcoin price on the main chart. And over-sold condition is the lower gold line (RSI=30) that corresponds to a sharp rise in bitcoin price on the main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9F49B-83CB-48EA-A32E-DBFC9AF1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894" y="66315"/>
            <a:ext cx="7764391" cy="53673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2B6C67-BBA5-4A1C-9575-C656FE7F0C68}"/>
              </a:ext>
            </a:extLst>
          </p:cNvPr>
          <p:cNvSpPr txBox="1"/>
          <p:nvPr/>
        </p:nvSpPr>
        <p:spPr>
          <a:xfrm>
            <a:off x="10156581" y="1587010"/>
            <a:ext cx="20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Bitcoin Futures Minute Chart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A7E575-39D1-45B7-9304-2F4B9944BE3D}"/>
              </a:ext>
            </a:extLst>
          </p:cNvPr>
          <p:cNvSpPr txBox="1"/>
          <p:nvPr/>
        </p:nvSpPr>
        <p:spPr>
          <a:xfrm>
            <a:off x="10272969" y="3672199"/>
            <a:ext cx="186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Volume Chart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8DDCC5-874E-42CF-952C-1CAA23681EB8}"/>
              </a:ext>
            </a:extLst>
          </p:cNvPr>
          <p:cNvSpPr txBox="1"/>
          <p:nvPr/>
        </p:nvSpPr>
        <p:spPr>
          <a:xfrm>
            <a:off x="10474278" y="4659922"/>
            <a:ext cx="166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RSI Chart</a:t>
            </a:r>
          </a:p>
        </p:txBody>
      </p:sp>
    </p:spTree>
    <p:extLst>
      <p:ext uri="{BB962C8B-B14F-4D97-AF65-F5344CB8AC3E}">
        <p14:creationId xmlns:p14="http://schemas.microsoft.com/office/powerpoint/2010/main" val="3421731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C0851-4B90-4722-97B0-24D2498F8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797" y="5607742"/>
            <a:ext cx="10353762" cy="82339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Red curve represents when z-score equals +2 and the purple curve represents when z-score equals -2 </a:t>
            </a:r>
          </a:p>
          <a:p>
            <a:r>
              <a:rPr lang="en-US" dirty="0"/>
              <a:t>However, we determined from our classification analysis that z-score may not be such a great predictor for a minute tick’s direction, relative to RSI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00CE9-DD3D-4262-AF80-71DA01084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95" y="72647"/>
            <a:ext cx="10041066" cy="5329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08456-2E65-48C0-8140-450EB0AB3569}"/>
              </a:ext>
            </a:extLst>
          </p:cNvPr>
          <p:cNvSpPr txBox="1"/>
          <p:nvPr/>
        </p:nvSpPr>
        <p:spPr>
          <a:xfrm>
            <a:off x="11004581" y="1951672"/>
            <a:ext cx="1480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Deviation Bands on Minute Chart</a:t>
            </a:r>
          </a:p>
        </p:txBody>
      </p:sp>
    </p:spTree>
    <p:extLst>
      <p:ext uri="{BB962C8B-B14F-4D97-AF65-F5344CB8AC3E}">
        <p14:creationId xmlns:p14="http://schemas.microsoft.com/office/powerpoint/2010/main" val="859091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F927A-5E10-493E-83B4-373479CAA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Further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E74B1-9C2E-45FC-9FF2-FCE1E3DEB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Tree Classification model and additional x-variables helped increase our prediction accuracy</a:t>
            </a:r>
          </a:p>
          <a:p>
            <a:r>
              <a:rPr lang="en-US" dirty="0"/>
              <a:t>Market Makers can bias their decision as when to buy or sell</a:t>
            </a:r>
          </a:p>
          <a:p>
            <a:r>
              <a:rPr lang="en-US" dirty="0"/>
              <a:t>We can further use a Random Forest model (an ensemble of trees) to attain robustness and reduce Classification Tree variance</a:t>
            </a:r>
          </a:p>
          <a:p>
            <a:r>
              <a:rPr lang="en-US" dirty="0"/>
              <a:t>We can also search for additional useful signals, such as Moving Average Convergence Divergence, On Balance Volume, Williams Percent Range, Stochastic Oscillator, etc.</a:t>
            </a:r>
          </a:p>
        </p:txBody>
      </p:sp>
    </p:spTree>
    <p:extLst>
      <p:ext uri="{BB962C8B-B14F-4D97-AF65-F5344CB8AC3E}">
        <p14:creationId xmlns:p14="http://schemas.microsoft.com/office/powerpoint/2010/main" val="2968495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8CDD-80EA-4273-B046-40AB123E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25419"/>
            <a:ext cx="10353762" cy="3249190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Any Questions?</a:t>
            </a:r>
            <a:br>
              <a:rPr lang="en-US" dirty="0"/>
            </a:b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3EAC73E-6BC3-4AEB-93D0-8C3E75D72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127" y="3232135"/>
            <a:ext cx="2257425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244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6CB26-BE2C-4E20-BB94-97BC8EE53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7B24-8E08-4C16-9DF7-C1DF2ADAC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220342"/>
          </a:xfrm>
        </p:spPr>
        <p:txBody>
          <a:bodyPr/>
          <a:lstStyle/>
          <a:p>
            <a:r>
              <a:rPr lang="en-US" dirty="0"/>
              <a:t>Banks or Market Makers help institutional investors buy or sell bitcoin</a:t>
            </a:r>
          </a:p>
          <a:p>
            <a:r>
              <a:rPr lang="en-US" dirty="0"/>
              <a:t>Help is necessary so as not adversely to push the price up or down</a:t>
            </a:r>
          </a:p>
          <a:p>
            <a:r>
              <a:rPr lang="en-US" dirty="0"/>
              <a:t>Market Makers can buy or sell a little at a time </a:t>
            </a:r>
            <a:r>
              <a:rPr lang="en-US" i="1" dirty="0"/>
              <a:t>throughout</a:t>
            </a:r>
            <a:r>
              <a:rPr lang="en-US" dirty="0"/>
              <a:t> the trading day, and then sell to hedge fund at the average purchase/sale price +/- risk premium</a:t>
            </a:r>
          </a:p>
          <a:p>
            <a:r>
              <a:rPr lang="en-US" dirty="0"/>
              <a:t>Not only should Market Makers split their purchases or sales across the day, they should also know </a:t>
            </a:r>
            <a:r>
              <a:rPr lang="en-US" i="1" dirty="0"/>
              <a:t>when</a:t>
            </a:r>
            <a:r>
              <a:rPr lang="en-US" dirty="0"/>
              <a:t> to purchase so as not to push price up or down and to achieve price improvement for clients</a:t>
            </a:r>
          </a:p>
        </p:txBody>
      </p:sp>
    </p:spTree>
    <p:extLst>
      <p:ext uri="{BB962C8B-B14F-4D97-AF65-F5344CB8AC3E}">
        <p14:creationId xmlns:p14="http://schemas.microsoft.com/office/powerpoint/2010/main" val="4205252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4735F-DBAB-4DE2-A12C-5F97E2A8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62B0E-2A88-439C-B7BF-0FD3180C0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James, Gareth, et al. </a:t>
            </a:r>
            <a:r>
              <a:rPr lang="en-US" i="1" dirty="0"/>
              <a:t>An Introduction to Statistical Learning: with Applications in R. </a:t>
            </a:r>
            <a:r>
              <a:rPr lang="en-US" dirty="0"/>
              <a:t>Springer, 2021.</a:t>
            </a:r>
          </a:p>
          <a:p>
            <a:r>
              <a:rPr lang="en-US" dirty="0">
                <a:hlinkClick r:id="rId2"/>
              </a:rPr>
              <a:t>https://www.cryptodatadownload.com/data/bitstamp/</a:t>
            </a:r>
            <a:endParaRPr lang="en-US" dirty="0"/>
          </a:p>
          <a:p>
            <a:r>
              <a:rPr lang="en-US" dirty="0">
                <a:hlinkClick r:id="rId3"/>
              </a:rPr>
              <a:t>https://www.investopedia.com/terms/r/rsi.asp#:~:text=The%20Formula%20for%20the%20RSI&amp;text=The%20standard%20is%20to%20use,average%20loss%20of%20%E2%88%920.8%25</a:t>
            </a:r>
            <a:endParaRPr lang="en-US" dirty="0"/>
          </a:p>
          <a:p>
            <a:r>
              <a:rPr lang="en-US" dirty="0">
                <a:hlinkClick r:id="rId4"/>
              </a:rPr>
              <a:t>https://www.roelpeters.be/many-ways-to-calculate-the-rsi-in-python-pandas/</a:t>
            </a:r>
            <a:endParaRPr lang="en-US" dirty="0"/>
          </a:p>
          <a:p>
            <a:r>
              <a:rPr lang="en-US" dirty="0">
                <a:hlinkClick r:id="rId5"/>
              </a:rPr>
              <a:t>https://scikit-learn.org/stable/modules/generated/sklearn.tree.DecisionTreeClassifier.html#sklearn.tree.DecisionTreeClassifier</a:t>
            </a:r>
            <a:endParaRPr lang="en-US" dirty="0"/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778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E1B8A-B252-4C6F-B60A-8E9FA96D2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A: Logistic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7CBACA-33C9-4E36-9607-F98FC55DB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8437"/>
            <a:ext cx="12192000" cy="254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50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B2E7E9-77A1-4682-AD77-ED54F3DE6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7464"/>
            <a:ext cx="12192000" cy="260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90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C98C32-E20A-4593-A6E0-F737CC585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818"/>
            <a:ext cx="12192000" cy="58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225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3F2F9D-1321-4E8E-9CA2-1D9725AB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207"/>
            <a:ext cx="12192000" cy="50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10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EFD37A-9706-43FA-8342-9FC02EB86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7821"/>
            <a:ext cx="12192000" cy="150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60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21896-1A4B-4826-A76A-5C5F1C71F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691"/>
            <a:ext cx="12192000" cy="430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80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5D31F4-F36D-4568-A71A-439EF328C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164"/>
            <a:ext cx="12192000" cy="530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78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6F48EE-B4B3-4EA4-9A5B-54A61EBAC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952"/>
            <a:ext cx="12192000" cy="520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461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6CEB96-715E-4F74-88D3-38CB1EBB8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771"/>
            <a:ext cx="12192000" cy="554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27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02E9-0918-49A2-88C2-65A9BA394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8397E-AC1D-4C97-A5A2-B501E8712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build mathematical model to help Market Maker know when to buy</a:t>
            </a:r>
          </a:p>
          <a:p>
            <a:r>
              <a:rPr lang="en-US" dirty="0"/>
              <a:t>That is, we can build a classification model that predicts whether the next minute will be up or down based on past value(s)</a:t>
            </a:r>
          </a:p>
          <a:p>
            <a:r>
              <a:rPr lang="en-US" dirty="0"/>
              <a:t>If prediction is up, then don’t buy in hopes not to push price further up</a:t>
            </a:r>
          </a:p>
          <a:p>
            <a:r>
              <a:rPr lang="en-US" dirty="0"/>
              <a:t>If prediction is down, then buy since predicted down tick will more likely offset the effect of purchasing shares </a:t>
            </a:r>
          </a:p>
          <a:p>
            <a:r>
              <a:rPr lang="en-US" dirty="0"/>
              <a:t>If Market Maker objective is to sell, then above two points will be reversed</a:t>
            </a:r>
          </a:p>
        </p:txBody>
      </p:sp>
    </p:spTree>
    <p:extLst>
      <p:ext uri="{BB962C8B-B14F-4D97-AF65-F5344CB8AC3E}">
        <p14:creationId xmlns:p14="http://schemas.microsoft.com/office/powerpoint/2010/main" val="1102875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3EEA8-0DD1-4900-A456-DADEFB062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B: Classification Tree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A11B03-3D30-4881-88A8-A294D1639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5929"/>
            <a:ext cx="12192000" cy="194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927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0C6E9B-83F7-4167-B140-CB9B82B29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925"/>
            <a:ext cx="12192000" cy="182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574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F3F198-917F-4271-9472-4270C1C1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37" y="0"/>
            <a:ext cx="9445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568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6B0EFE-EA63-4218-B81B-296423451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5248"/>
            <a:ext cx="12192000" cy="128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396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926E8F-55BC-4576-8052-5C3DE4AFD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7842"/>
            <a:ext cx="12192000" cy="356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24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D59557-9CDB-4B8B-B28A-ED396512A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360"/>
            <a:ext cx="12192000" cy="617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14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EBF774-C2C3-41C3-AB3D-FA1374776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2617"/>
            <a:ext cx="12192000" cy="219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71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54D61-DBD1-451D-BFF0-0C93A910E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150" y="591220"/>
            <a:ext cx="10353762" cy="1257300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30A08-962F-47C7-8E58-6F2907BCF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099" y="3951342"/>
            <a:ext cx="10353762" cy="460314"/>
          </a:xfrm>
        </p:spPr>
        <p:txBody>
          <a:bodyPr/>
          <a:lstStyle/>
          <a:p>
            <a:r>
              <a:rPr lang="en-US" dirty="0"/>
              <a:t>Odds of Success / Failure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93BD88-0331-4588-8F65-7CF177824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788" y="2290109"/>
            <a:ext cx="5057775" cy="136207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5240C93-973F-4440-B6C7-B64083929669}"/>
              </a:ext>
            </a:extLst>
          </p:cNvPr>
          <p:cNvSpPr txBox="1">
            <a:spLocks/>
          </p:cNvSpPr>
          <p:nvPr/>
        </p:nvSpPr>
        <p:spPr>
          <a:xfrm>
            <a:off x="610438" y="1676219"/>
            <a:ext cx="10826061" cy="5498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Logistic Function that gives output ranging from 0 to 1 (i.e., class #1 or class #2)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4B8F63-ED98-4A88-B709-34B85E320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549" y="4591231"/>
            <a:ext cx="42005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51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49DD-B3B2-4320-BA69-B74832E86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BB400-11CD-43A2-B006-947FAA32A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25425"/>
            <a:ext cx="10353762" cy="467402"/>
          </a:xfrm>
        </p:spPr>
        <p:txBody>
          <a:bodyPr/>
          <a:lstStyle/>
          <a:p>
            <a:r>
              <a:rPr lang="en-US" dirty="0"/>
              <a:t>Take the Log of the Odds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7F01E-5D20-4956-BB07-C65D515B1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630" y="2299441"/>
            <a:ext cx="4614635" cy="10092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602481-E274-4F80-946D-A2A7F8CA0E2B}"/>
              </a:ext>
            </a:extLst>
          </p:cNvPr>
          <p:cNvSpPr txBox="1">
            <a:spLocks/>
          </p:cNvSpPr>
          <p:nvPr/>
        </p:nvSpPr>
        <p:spPr>
          <a:xfrm>
            <a:off x="862410" y="3549349"/>
            <a:ext cx="10353762" cy="46740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And then, fit the model via Maximum Likelihood Estimation (i.e., MLE)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DBA653-B1F0-49E9-B04D-F5F9C591E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475" y="4339787"/>
            <a:ext cx="5059804" cy="92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04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8E3C-7187-48DD-9C93-D3B6E1A99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364C9-7358-42B1-AC5F-5194ED63E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Take the Log of the Likelihood Function</a:t>
            </a:r>
          </a:p>
          <a:p>
            <a:r>
              <a:rPr lang="en-US" dirty="0"/>
              <a:t>2. Simplify the equation</a:t>
            </a:r>
          </a:p>
          <a:p>
            <a:r>
              <a:rPr lang="en-US" dirty="0"/>
              <a:t>3. Take the partial derivative with respect to the parameter B0</a:t>
            </a:r>
          </a:p>
          <a:p>
            <a:r>
              <a:rPr lang="en-US" dirty="0"/>
              <a:t>4. Set equation equal to 0</a:t>
            </a:r>
          </a:p>
          <a:p>
            <a:r>
              <a:rPr lang="en-US" dirty="0"/>
              <a:t>5. Solve for parameter B0</a:t>
            </a:r>
          </a:p>
          <a:p>
            <a:r>
              <a:rPr lang="en-US" dirty="0"/>
              <a:t>6. Repeat loop but now solve for B1</a:t>
            </a:r>
          </a:p>
        </p:txBody>
      </p:sp>
    </p:spTree>
    <p:extLst>
      <p:ext uri="{BB962C8B-B14F-4D97-AF65-F5344CB8AC3E}">
        <p14:creationId xmlns:p14="http://schemas.microsoft.com/office/powerpoint/2010/main" val="2046625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19BD8-2A24-4648-833B-A5DAC8E48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Behind MLE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FEDF9-5D95-4E27-BF48-6FA2984DE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11737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Find B0 and B1 such that plugging these parameter estimates back into p(X), shown below, yields a number close to 0 for Down minutes and a number close to 1 for Up minutes (i.e., our observations in the S-curve)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D6303-C64F-440E-8ED5-6FB3DB2A4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66" y="3850223"/>
            <a:ext cx="5057775" cy="1362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B76512-42F3-4DB0-9E2B-E1A894466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911" y="3429000"/>
            <a:ext cx="3284523" cy="264988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D79702E-76C4-477E-AECE-C5F586106788}"/>
              </a:ext>
            </a:extLst>
          </p:cNvPr>
          <p:cNvSpPr txBox="1">
            <a:spLocks/>
          </p:cNvSpPr>
          <p:nvPr/>
        </p:nvSpPr>
        <p:spPr>
          <a:xfrm>
            <a:off x="1121811" y="5440084"/>
            <a:ext cx="5057775" cy="117378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X is Lag 1 return (-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∞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US" dirty="0"/>
              <a:t> +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∞)</a:t>
            </a:r>
          </a:p>
          <a:p>
            <a:r>
              <a:rPr lang="en-US" dirty="0"/>
              <a:t>B0 and B1 is found via MLE</a:t>
            </a:r>
          </a:p>
        </p:txBody>
      </p:sp>
    </p:spTree>
    <p:extLst>
      <p:ext uri="{BB962C8B-B14F-4D97-AF65-F5344CB8AC3E}">
        <p14:creationId xmlns:p14="http://schemas.microsoft.com/office/powerpoint/2010/main" val="13872474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{0B0CB325-25A1-4870-8986-F15592CF881F}tf11665031_win32</Template>
  <TotalTime>2910</TotalTime>
  <Words>2464</Words>
  <Application>Microsoft Office PowerPoint</Application>
  <PresentationFormat>Widescreen</PresentationFormat>
  <Paragraphs>170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Arial Nova</vt:lpstr>
      <vt:lpstr>Arial Nova Light</vt:lpstr>
      <vt:lpstr>Wingdings 2</vt:lpstr>
      <vt:lpstr>SlateVTI</vt:lpstr>
      <vt:lpstr>Predicting Bitcoin Price by the Minute</vt:lpstr>
      <vt:lpstr>Bitcoin</vt:lpstr>
      <vt:lpstr>Bitcoin Futures Daily Chart</vt:lpstr>
      <vt:lpstr>Motivation</vt:lpstr>
      <vt:lpstr>Objective</vt:lpstr>
      <vt:lpstr>Logistic Regression</vt:lpstr>
      <vt:lpstr>Fit the Model</vt:lpstr>
      <vt:lpstr>MLE Steps</vt:lpstr>
      <vt:lpstr>Intuition Behind MLE</vt:lpstr>
      <vt:lpstr>Bitcoin Data</vt:lpstr>
      <vt:lpstr>PowerPoint Presentation</vt:lpstr>
      <vt:lpstr>Splitting the Data</vt:lpstr>
      <vt:lpstr>Training Data: Y-Value</vt:lpstr>
      <vt:lpstr>Training Data: X-Value</vt:lpstr>
      <vt:lpstr>X-Variable Selection</vt:lpstr>
      <vt:lpstr>Table Representation</vt:lpstr>
      <vt:lpstr>MLE Output</vt:lpstr>
      <vt:lpstr>MLE Coefficients</vt:lpstr>
      <vt:lpstr>Testing Data: Y-Value</vt:lpstr>
      <vt:lpstr>Testing Data: X-Value</vt:lpstr>
      <vt:lpstr>Y Predictions</vt:lpstr>
      <vt:lpstr>Predictive Power: Confusion Matrix</vt:lpstr>
      <vt:lpstr>Confusion Matrix</vt:lpstr>
      <vt:lpstr>Visualizing the Matrix</vt:lpstr>
      <vt:lpstr>Example</vt:lpstr>
      <vt:lpstr>Conclusion: Logistic Regression</vt:lpstr>
      <vt:lpstr>Further Study</vt:lpstr>
      <vt:lpstr>Improvement: Classification Tree</vt:lpstr>
      <vt:lpstr>Relative Strength Index</vt:lpstr>
      <vt:lpstr>Z-Score</vt:lpstr>
      <vt:lpstr>Z-Table &amp; Normal Chart</vt:lpstr>
      <vt:lpstr>Classifier Intuition</vt:lpstr>
      <vt:lpstr>Classification Tree</vt:lpstr>
      <vt:lpstr>Classifier Characteristics</vt:lpstr>
      <vt:lpstr>Classifier Results</vt:lpstr>
      <vt:lpstr>PowerPoint Presentation</vt:lpstr>
      <vt:lpstr>PowerPoint Presentation</vt:lpstr>
      <vt:lpstr>Conclusion: Further Study</vt:lpstr>
      <vt:lpstr>Thank you!  Any Questions? </vt:lpstr>
      <vt:lpstr>References</vt:lpstr>
      <vt:lpstr>Appendix A: Logistic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B: Classification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Bitcoin Price by Minute</dc:title>
  <dc:creator>Nader Liddawi</dc:creator>
  <cp:lastModifiedBy>Nader Liddawi</cp:lastModifiedBy>
  <cp:revision>53</cp:revision>
  <dcterms:created xsi:type="dcterms:W3CDTF">2022-03-12T20:14:34Z</dcterms:created>
  <dcterms:modified xsi:type="dcterms:W3CDTF">2022-03-16T09:08:13Z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